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60" r:id="rId3"/>
    <p:sldId id="259" r:id="rId4"/>
    <p:sldId id="261" r:id="rId5"/>
    <p:sldId id="25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96A808D-12CF-47FD-A6E4-AACA42C75444}">
          <p14:sldIdLst>
            <p14:sldId id="257"/>
            <p14:sldId id="260"/>
            <p14:sldId id="259"/>
            <p14:sldId id="261"/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5A"/>
    <a:srgbClr val="08E8DE"/>
    <a:srgbClr val="666666"/>
    <a:srgbClr val="17B2B6"/>
    <a:srgbClr val="00FF99"/>
    <a:srgbClr val="FF0066"/>
    <a:srgbClr val="302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92" autoAdjust="0"/>
    <p:restoredTop sz="91088" autoAdjust="0"/>
  </p:normalViewPr>
  <p:slideViewPr>
    <p:cSldViewPr snapToGrid="0">
      <p:cViewPr varScale="1">
        <p:scale>
          <a:sx n="102" d="100"/>
          <a:sy n="102" d="100"/>
        </p:scale>
        <p:origin x="4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F10DB-63EE-42AC-84BE-CD9C38DDD727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18E5F-A7EC-4CF7-BC5A-382EB8A82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113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Write exposure</a:t>
            </a:r>
            <a:r>
              <a:rPr lang="en-US" baseline="0" dirty="0"/>
              <a:t> time</a:t>
            </a:r>
            <a:r>
              <a:rPr lang="en-US" baseline="0"/>
              <a:t>, </a:t>
            </a:r>
          </a:p>
          <a:p>
            <a:endParaRPr lang="en-US" baseline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Mention</a:t>
            </a:r>
            <a:r>
              <a:rPr lang="en-US" baseline="0"/>
              <a:t> that the patches has been scaled differently to match ???</a:t>
            </a:r>
            <a:endParaRPr lang="en-US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54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Mention</a:t>
            </a:r>
            <a:r>
              <a:rPr lang="en-US" baseline="0"/>
              <a:t> that the patches has been scaled differently to match ???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006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28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78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4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15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60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132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152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34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128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65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01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2E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501FF-ABFD-4A20-9D6D-E502A59752B5}" type="datetimeFigureOut">
              <a:rPr lang="en-US" smtClean="0"/>
              <a:t>11/17/2016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63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jp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11" Type="http://schemas.openxmlformats.org/officeDocument/2006/relationships/image" Target="../media/image12.png"/><Relationship Id="rId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microsoft.com/office/2007/relationships/hdphoto" Target="../media/hdphoto2.wdp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hidden="1"/>
          <p:cNvCxnSpPr/>
          <p:nvPr/>
        </p:nvCxnSpPr>
        <p:spPr>
          <a:xfrm>
            <a:off x="5426769" y="2202100"/>
            <a:ext cx="3403429" cy="1527302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" name="Straight Connector 5" hidden="1"/>
          <p:cNvCxnSpPr/>
          <p:nvPr/>
        </p:nvCxnSpPr>
        <p:spPr>
          <a:xfrm flipH="1">
            <a:off x="3509216" y="2200023"/>
            <a:ext cx="259288" cy="1529379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 hidden="1"/>
          <p:cNvSpPr/>
          <p:nvPr/>
        </p:nvSpPr>
        <p:spPr>
          <a:xfrm>
            <a:off x="3768504" y="1497387"/>
            <a:ext cx="1658838" cy="702636"/>
          </a:xfrm>
          <a:prstGeom prst="rect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 rot="16200000">
            <a:off x="-490054" y="2009306"/>
            <a:ext cx="224780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Setup</a:t>
            </a:r>
          </a:p>
        </p:txBody>
      </p:sp>
      <p:sp>
        <p:nvSpPr>
          <p:cNvPr id="69" name="Rectangle 68"/>
          <p:cNvSpPr/>
          <p:nvPr/>
        </p:nvSpPr>
        <p:spPr>
          <a:xfrm rot="16200000">
            <a:off x="-581694" y="4983688"/>
            <a:ext cx="242386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Camera’s view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660398" y="3804369"/>
            <a:ext cx="9952202" cy="2813387"/>
            <a:chOff x="1660398" y="3804369"/>
            <a:chExt cx="9952202" cy="2813387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60398" y="3882033"/>
              <a:ext cx="5320982" cy="2735723"/>
            </a:xfrm>
            <a:prstGeom prst="rect">
              <a:avLst/>
            </a:prstGeom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3"/>
            <a:srcRect t="1954" b="5495"/>
            <a:stretch/>
          </p:blipFill>
          <p:spPr>
            <a:xfrm>
              <a:off x="7651880" y="3880577"/>
              <a:ext cx="2008722" cy="1236837"/>
            </a:xfrm>
            <a:prstGeom prst="rect">
              <a:avLst/>
            </a:prstGeom>
            <a:ln w="9525">
              <a:solidFill>
                <a:srgbClr val="00B050"/>
              </a:solidFill>
            </a:ln>
          </p:spPr>
        </p:pic>
        <p:grpSp>
          <p:nvGrpSpPr>
            <p:cNvPr id="75" name="Group 74"/>
            <p:cNvGrpSpPr/>
            <p:nvPr/>
          </p:nvGrpSpPr>
          <p:grpSpPr>
            <a:xfrm>
              <a:off x="4328578" y="4498996"/>
              <a:ext cx="3323303" cy="652034"/>
              <a:chOff x="4952684" y="4498996"/>
              <a:chExt cx="3323303" cy="652034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4952684" y="5006725"/>
                <a:ext cx="216492" cy="144305"/>
              </a:xfrm>
              <a:prstGeom prst="rect">
                <a:avLst/>
              </a:prstGeom>
              <a:noFill/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Connector: Elbow 27"/>
              <p:cNvCxnSpPr>
                <a:stCxn id="27" idx="0"/>
                <a:endCxn id="23" idx="1"/>
              </p:cNvCxnSpPr>
              <p:nvPr/>
            </p:nvCxnSpPr>
            <p:spPr>
              <a:xfrm rot="5400000" flipH="1" flipV="1">
                <a:off x="6414594" y="3145333"/>
                <a:ext cx="507729" cy="3215056"/>
              </a:xfrm>
              <a:prstGeom prst="bentConnector2">
                <a:avLst/>
              </a:prstGeom>
              <a:ln w="12700">
                <a:solidFill>
                  <a:srgbClr val="00B05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Group 73"/>
            <p:cNvGrpSpPr/>
            <p:nvPr/>
          </p:nvGrpSpPr>
          <p:grpSpPr>
            <a:xfrm>
              <a:off x="4545070" y="5199132"/>
              <a:ext cx="3102325" cy="688812"/>
              <a:chOff x="5169176" y="5199132"/>
              <a:chExt cx="3102325" cy="688812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5169176" y="5199132"/>
                <a:ext cx="165915" cy="118872"/>
              </a:xfrm>
              <a:prstGeom prst="rect">
                <a:avLst/>
              </a:prstGeom>
              <a:noFill/>
              <a:ln>
                <a:solidFill>
                  <a:srgbClr val="FF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5253981" y="5884578"/>
                <a:ext cx="3017520" cy="0"/>
              </a:xfrm>
              <a:prstGeom prst="line">
                <a:avLst/>
              </a:prstGeom>
              <a:ln w="12700">
                <a:solidFill>
                  <a:srgbClr val="FF0066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flipH="1">
                <a:off x="5248510" y="5333814"/>
                <a:ext cx="0" cy="554130"/>
              </a:xfrm>
              <a:prstGeom prst="line">
                <a:avLst/>
              </a:prstGeom>
              <a:ln w="12700">
                <a:solidFill>
                  <a:srgbClr val="FF0066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" name="Picture 30"/>
            <p:cNvPicPr>
              <a:picLocks noChangeAspect="1"/>
            </p:cNvPicPr>
            <p:nvPr/>
          </p:nvPicPr>
          <p:blipFill rotWithShape="1">
            <a:blip r:embed="rId4"/>
            <a:srcRect r="31568" b="36401"/>
            <a:stretch/>
          </p:blipFill>
          <p:spPr>
            <a:xfrm>
              <a:off x="7651880" y="5224872"/>
              <a:ext cx="2009233" cy="1392884"/>
            </a:xfrm>
            <a:prstGeom prst="rect">
              <a:avLst/>
            </a:prstGeom>
            <a:ln>
              <a:solidFill>
                <a:srgbClr val="FF0066"/>
              </a:solidFill>
            </a:ln>
          </p:spPr>
        </p:pic>
        <p:grpSp>
          <p:nvGrpSpPr>
            <p:cNvPr id="162" name="Group 161"/>
            <p:cNvGrpSpPr/>
            <p:nvPr/>
          </p:nvGrpSpPr>
          <p:grpSpPr>
            <a:xfrm>
              <a:off x="9820056" y="3804369"/>
              <a:ext cx="1383712" cy="688774"/>
              <a:chOff x="9824819" y="3880577"/>
              <a:chExt cx="1383712" cy="688774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9909683" y="4200019"/>
                <a:ext cx="121398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Ø</a:t>
                </a:r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11</a:t>
                </a:r>
                <a:r>
                  <a:rPr lang="en-US" i="1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mm</a:t>
                </a: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9824819" y="3880577"/>
                <a:ext cx="13837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Artificial iris</a:t>
                </a:r>
              </a:p>
            </p:txBody>
          </p:sp>
        </p:grpSp>
        <p:sp>
          <p:nvSpPr>
            <p:cNvPr id="85" name="TextBox 84"/>
            <p:cNvSpPr txBox="1"/>
            <p:nvPr/>
          </p:nvSpPr>
          <p:spPr>
            <a:xfrm>
              <a:off x="9812107" y="5149148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Pattern (2 </a:t>
              </a:r>
              <a:r>
                <a:rPr lang="en-US" i="1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lp/mm</a:t>
              </a:r>
              <a:r>
                <a:rPr lang="en-US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0350017" y="5600694"/>
              <a:ext cx="724673" cy="990846"/>
              <a:chOff x="10350017" y="5600694"/>
              <a:chExt cx="724673" cy="990846"/>
            </a:xfrm>
          </p:grpSpPr>
          <p:sp>
            <p:nvSpPr>
              <p:cNvPr id="91" name="Rectangle 90"/>
              <p:cNvSpPr/>
              <p:nvPr/>
            </p:nvSpPr>
            <p:spPr>
              <a:xfrm>
                <a:off x="10350017" y="5600694"/>
                <a:ext cx="724673" cy="921877"/>
              </a:xfrm>
              <a:prstGeom prst="rect">
                <a:avLst/>
              </a:prstGeom>
              <a:solidFill>
                <a:srgbClr val="666666"/>
              </a:solidFill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9" name="Group 108"/>
              <p:cNvGrpSpPr/>
              <p:nvPr/>
            </p:nvGrpSpPr>
            <p:grpSpPr>
              <a:xfrm>
                <a:off x="10555441" y="5735470"/>
                <a:ext cx="313824" cy="457200"/>
                <a:chOff x="11185513" y="587990"/>
                <a:chExt cx="313824" cy="548640"/>
              </a:xfrm>
            </p:grpSpPr>
            <p:cxnSp>
              <p:nvCxnSpPr>
                <p:cNvPr id="87" name="Straight Connector 86"/>
                <p:cNvCxnSpPr/>
                <p:nvPr/>
              </p:nvCxnSpPr>
              <p:spPr>
                <a:xfrm>
                  <a:off x="11185513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>
                  <a:off x="11394027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>
                  <a:off x="11289500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11499337" y="587990"/>
                  <a:ext cx="0" cy="548640"/>
                </a:xfrm>
                <a:prstGeom prst="line">
                  <a:avLst/>
                </a:prstGeom>
                <a:ln w="1016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5" name="Group 104"/>
              <p:cNvGrpSpPr/>
              <p:nvPr/>
            </p:nvGrpSpPr>
            <p:grpSpPr>
              <a:xfrm>
                <a:off x="10502840" y="6218851"/>
                <a:ext cx="429768" cy="184657"/>
                <a:chOff x="11181899" y="1206196"/>
                <a:chExt cx="429768" cy="184657"/>
              </a:xfrm>
            </p:grpSpPr>
            <p:cxnSp>
              <p:nvCxnSpPr>
                <p:cNvPr id="95" name="Straight Connector 94"/>
                <p:cNvCxnSpPr>
                  <a:cxnSpLocks/>
                </p:cNvCxnSpPr>
                <p:nvPr/>
              </p:nvCxnSpPr>
              <p:spPr>
                <a:xfrm>
                  <a:off x="11609541" y="1215816"/>
                  <a:ext cx="0" cy="175037"/>
                </a:xfrm>
                <a:prstGeom prst="line">
                  <a:avLst/>
                </a:prstGeom>
                <a:ln w="9525">
                  <a:solidFill>
                    <a:srgbClr val="08E8DE"/>
                  </a:solidFill>
                  <a:prstDash val="solid"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Arrow Connector 95"/>
                <p:cNvCxnSpPr/>
                <p:nvPr/>
              </p:nvCxnSpPr>
              <p:spPr>
                <a:xfrm flipH="1">
                  <a:off x="11181899" y="1294145"/>
                  <a:ext cx="429768" cy="0"/>
                </a:xfrm>
                <a:prstGeom prst="straightConnector1">
                  <a:avLst/>
                </a:prstGeom>
                <a:ln w="9525">
                  <a:solidFill>
                    <a:srgbClr val="08E8DE"/>
                  </a:solidFill>
                  <a:headEnd type="arrow" w="sm" len="sm"/>
                  <a:tailEnd type="arrow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>
                  <a:cxnSpLocks/>
                </p:cNvCxnSpPr>
                <p:nvPr/>
              </p:nvCxnSpPr>
              <p:spPr>
                <a:xfrm>
                  <a:off x="11185879" y="1206196"/>
                  <a:ext cx="0" cy="175037"/>
                </a:xfrm>
                <a:prstGeom prst="line">
                  <a:avLst/>
                </a:prstGeom>
                <a:ln w="9525">
                  <a:solidFill>
                    <a:srgbClr val="08E8DE"/>
                  </a:solidFill>
                  <a:prstDash val="solid"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6" name="TextBox 105"/>
              <p:cNvSpPr txBox="1"/>
              <p:nvPr/>
            </p:nvSpPr>
            <p:spPr>
              <a:xfrm>
                <a:off x="10407329" y="6222208"/>
                <a:ext cx="6377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mm</a:t>
                </a:r>
                <a:endParaRPr lang="en-US" i="1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16" name="TextBox 115"/>
          <p:cNvSpPr txBox="1"/>
          <p:nvPr/>
        </p:nvSpPr>
        <p:spPr>
          <a:xfrm>
            <a:off x="437389" y="167635"/>
            <a:ext cx="7686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3F7A"/>
                </a:solidFill>
                <a:latin typeface="Euclid" panose="02020503060505020303" pitchFamily="18" charset="0"/>
              </a:rPr>
              <a:t>Demonstration of capture volume improvement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601608" y="898486"/>
            <a:ext cx="9883062" cy="2973252"/>
            <a:chOff x="1601608" y="898486"/>
            <a:chExt cx="9883062" cy="2973252"/>
          </a:xfrm>
        </p:grpSpPr>
        <p:sp>
          <p:nvSpPr>
            <p:cNvPr id="8" name="TextBox 7"/>
            <p:cNvSpPr txBox="1"/>
            <p:nvPr/>
          </p:nvSpPr>
          <p:spPr>
            <a:xfrm>
              <a:off x="6214743" y="1110116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4.038 </a:t>
              </a:r>
              <a:r>
                <a:rPr lang="en-US" i="1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</a:p>
          </p:txBody>
        </p:sp>
        <p:grpSp>
          <p:nvGrpSpPr>
            <p:cNvPr id="155" name="Group 154"/>
            <p:cNvGrpSpPr/>
            <p:nvPr/>
          </p:nvGrpSpPr>
          <p:grpSpPr>
            <a:xfrm>
              <a:off x="2088326" y="898486"/>
              <a:ext cx="1881353" cy="369332"/>
              <a:chOff x="1840676" y="898486"/>
              <a:chExt cx="1881353" cy="369332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2908986" y="898486"/>
                <a:ext cx="8130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i="1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1840676" y="898486"/>
                <a:ext cx="8130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i="1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</a:p>
            </p:txBody>
          </p:sp>
        </p:grp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4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601608" y="1219978"/>
              <a:ext cx="652886" cy="2261413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5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663137" y="1390191"/>
              <a:ext cx="658877" cy="2288885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5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6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21372" y="1515650"/>
              <a:ext cx="678810" cy="2356088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5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grpSp>
          <p:nvGrpSpPr>
            <p:cNvPr id="156" name="Group 155"/>
            <p:cNvGrpSpPr/>
            <p:nvPr/>
          </p:nvGrpSpPr>
          <p:grpSpPr>
            <a:xfrm>
              <a:off x="3022818" y="1395687"/>
              <a:ext cx="7055263" cy="175037"/>
              <a:chOff x="2775168" y="1395687"/>
              <a:chExt cx="7055263" cy="175037"/>
            </a:xfrm>
          </p:grpSpPr>
          <p:cxnSp>
            <p:nvCxnSpPr>
              <p:cNvPr id="50" name="Straight Connector 49"/>
              <p:cNvCxnSpPr>
                <a:cxnSpLocks/>
              </p:cNvCxnSpPr>
              <p:nvPr/>
            </p:nvCxnSpPr>
            <p:spPr>
              <a:xfrm>
                <a:off x="9830431" y="1395687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 flipH="1" flipV="1">
                <a:off x="2781346" y="1483205"/>
                <a:ext cx="7040880" cy="0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>
                <a:cxnSpLocks/>
              </p:cNvCxnSpPr>
              <p:nvPr/>
            </p:nvCxnSpPr>
            <p:spPr>
              <a:xfrm>
                <a:off x="2775168" y="1395687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/>
            <p:cNvGrpSpPr/>
            <p:nvPr/>
          </p:nvGrpSpPr>
          <p:grpSpPr>
            <a:xfrm>
              <a:off x="9621146" y="1716184"/>
              <a:ext cx="1863524" cy="1442657"/>
              <a:chOff x="9687135" y="1716184"/>
              <a:chExt cx="1863524" cy="1442657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9904920" y="2789509"/>
                <a:ext cx="15284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180 </a:t>
                </a:r>
                <a:r>
                  <a:rPr lang="en-US" i="1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mm</a:t>
                </a:r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 F/8</a:t>
                </a:r>
                <a:endParaRPr lang="en-US" i="1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54" name="Picture 53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9687135" y="1716184"/>
                <a:ext cx="1863524" cy="1037879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</p:spPr>
          </p:pic>
        </p:grpSp>
        <p:grpSp>
          <p:nvGrpSpPr>
            <p:cNvPr id="154" name="Group 153"/>
            <p:cNvGrpSpPr/>
            <p:nvPr/>
          </p:nvGrpSpPr>
          <p:grpSpPr>
            <a:xfrm>
              <a:off x="1954821" y="1183840"/>
              <a:ext cx="2134452" cy="175037"/>
              <a:chOff x="5158192" y="2313063"/>
              <a:chExt cx="2134452" cy="175037"/>
            </a:xfrm>
          </p:grpSpPr>
          <p:cxnSp>
            <p:nvCxnSpPr>
              <p:cNvPr id="145" name="Straight Connector 144"/>
              <p:cNvCxnSpPr>
                <a:cxnSpLocks/>
              </p:cNvCxnSpPr>
              <p:nvPr/>
            </p:nvCxnSpPr>
            <p:spPr>
              <a:xfrm>
                <a:off x="6226379" y="2313063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Arrow Connector 145"/>
              <p:cNvCxnSpPr/>
              <p:nvPr/>
            </p:nvCxnSpPr>
            <p:spPr>
              <a:xfrm flipH="1">
                <a:off x="5163737" y="2400581"/>
                <a:ext cx="1060704" cy="0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7" name="Straight Arrow Connector 146"/>
              <p:cNvCxnSpPr/>
              <p:nvPr/>
            </p:nvCxnSpPr>
            <p:spPr>
              <a:xfrm flipH="1">
                <a:off x="6230287" y="2400581"/>
                <a:ext cx="1060704" cy="0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>
                <a:cxnSpLocks/>
              </p:cNvCxnSpPr>
              <p:nvPr/>
            </p:nvCxnSpPr>
            <p:spPr>
              <a:xfrm>
                <a:off x="7292644" y="2313063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>
                <a:cxnSpLocks/>
              </p:cNvCxnSpPr>
              <p:nvPr/>
            </p:nvCxnSpPr>
            <p:spPr>
              <a:xfrm>
                <a:off x="5158192" y="2313063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523638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210" y="1479605"/>
            <a:ext cx="5417019" cy="249110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37389" y="167635"/>
            <a:ext cx="4595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3F7A"/>
                </a:solidFill>
                <a:latin typeface="Euclid" panose="02020503060505020303" pitchFamily="18" charset="0"/>
              </a:rPr>
              <a:t>Conventional </a:t>
            </a:r>
            <a:r>
              <a:rPr lang="en-US" sz="2800" b="1">
                <a:solidFill>
                  <a:srgbClr val="FF3F7A"/>
                </a:solidFill>
                <a:latin typeface="Euclid" panose="02020503060505020303" pitchFamily="18" charset="0"/>
              </a:rPr>
              <a:t>image capture</a:t>
            </a:r>
            <a:endParaRPr lang="en-US" sz="2800" b="1" dirty="0">
              <a:solidFill>
                <a:srgbClr val="FF3F7A"/>
              </a:solidFill>
              <a:latin typeface="Euclid" panose="02020503060505020303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433" y="1428952"/>
            <a:ext cx="5545567" cy="25924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" t="3435" r="5150" b="3740"/>
          <a:stretch/>
        </p:blipFill>
        <p:spPr>
          <a:xfrm>
            <a:off x="4958125" y="4324508"/>
            <a:ext cx="3048067" cy="20370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" t="3007" r="6248" b="4169"/>
          <a:stretch/>
        </p:blipFill>
        <p:spPr>
          <a:xfrm>
            <a:off x="1688486" y="4324508"/>
            <a:ext cx="3052563" cy="20370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0" t="3344" r="5141" b="3832"/>
          <a:stretch/>
        </p:blipFill>
        <p:spPr>
          <a:xfrm>
            <a:off x="8223268" y="4324508"/>
            <a:ext cx="3047141" cy="203707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11445" y="1353627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85000"/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3.43 </a:t>
            </a:r>
            <a:r>
              <a:rPr lang="en-US" i="1">
                <a:solidFill>
                  <a:schemeClr val="bg1">
                    <a:lumMod val="85000"/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i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solidFill>
                <a:schemeClr val="bg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96592" y="1353627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85000"/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4.04 </a:t>
            </a:r>
            <a:r>
              <a:rPr lang="en-US" i="1">
                <a:solidFill>
                  <a:schemeClr val="bg1">
                    <a:lumMod val="85000"/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endParaRPr lang="en-US">
              <a:solidFill>
                <a:schemeClr val="bg1">
                  <a:lumMod val="85000"/>
                  <a:alpha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72097" y="1353627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>
                    <a:lumMod val="85000"/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4.65 </a:t>
            </a:r>
            <a:r>
              <a:rPr lang="en-US" i="1">
                <a:solidFill>
                  <a:schemeClr val="bg1">
                    <a:lumMod val="85000"/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endParaRPr lang="en-US">
              <a:solidFill>
                <a:schemeClr val="bg1">
                  <a:lumMod val="85000"/>
                  <a:alpha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63023" y="727615"/>
            <a:ext cx="564388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Aperture: F/8,  Exposure time:  </a:t>
            </a:r>
            <a:endParaRPr lang="en-US" sz="2200" b="1" dirty="0">
              <a:solidFill>
                <a:srgbClr val="3A9AFF"/>
              </a:solidFill>
              <a:latin typeface="Segoe UI Symbol" panose="020B0502040204020203" pitchFamily="34" charset="0"/>
              <a:ea typeface="Segoe UI Symbol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870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7389" y="167635"/>
            <a:ext cx="19165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3F7A"/>
                </a:solidFill>
                <a:latin typeface="Euclid" panose="02020503060505020303" pitchFamily="18" charset="0"/>
              </a:rPr>
              <a:t>Focal stack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999" y="1835330"/>
            <a:ext cx="7840649" cy="332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09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7389" y="167635"/>
            <a:ext cx="29018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3F7A"/>
                </a:solidFill>
                <a:latin typeface="Euclid" panose="02020503060505020303" pitchFamily="18" charset="0"/>
              </a:rPr>
              <a:t>Composite image</a:t>
            </a:r>
          </a:p>
        </p:txBody>
      </p:sp>
      <p:sp>
        <p:nvSpPr>
          <p:cNvPr id="4" name="Rectangle 3"/>
          <p:cNvSpPr/>
          <p:nvPr/>
        </p:nvSpPr>
        <p:spPr>
          <a:xfrm>
            <a:off x="163022" y="727615"/>
            <a:ext cx="994251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Total exposure time:     seconds  (each image in focal stack captured at F/8)  </a:t>
            </a:r>
            <a:endParaRPr lang="en-US" sz="2200" b="1" dirty="0">
              <a:solidFill>
                <a:srgbClr val="3A9AFF"/>
              </a:solidFill>
              <a:latin typeface="Segoe UI Symbol" panose="020B0502040204020203" pitchFamily="34" charset="0"/>
              <a:ea typeface="Segoe UI Symbol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56" y="1529393"/>
            <a:ext cx="5762106" cy="243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37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000"/>
                    </a14:imgEffect>
                    <a14:imgEffect>
                      <a14:saturation sat="102000"/>
                    </a14:imgEffect>
                    <a14:imgEffect>
                      <a14:brightnessContrast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21" t="3007" r="5362" b="4241"/>
          <a:stretch/>
        </p:blipFill>
        <p:spPr>
          <a:xfrm>
            <a:off x="2197534" y="3616509"/>
            <a:ext cx="3052564" cy="20354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000"/>
                    </a14:imgEffect>
                    <a14:imgEffect>
                      <a14:saturation sat="102000"/>
                    </a14:imgEffect>
                    <a14:imgEffect>
                      <a14:brightnessContrast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57" t="3436" r="4664" b="3812"/>
          <a:stretch/>
        </p:blipFill>
        <p:spPr>
          <a:xfrm>
            <a:off x="5467172" y="3616509"/>
            <a:ext cx="3048067" cy="20354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000"/>
                    </a14:imgEffect>
                    <a14:imgEffect>
                      <a14:saturation sat="102000"/>
                    </a14:imgEffect>
                    <a14:imgEffect>
                      <a14:brightnessContrast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09" t="3007" r="5240" b="4442"/>
          <a:stretch/>
        </p:blipFill>
        <p:spPr>
          <a:xfrm>
            <a:off x="8732314" y="3616509"/>
            <a:ext cx="3047143" cy="20311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" t="3435" r="5150" b="3740"/>
          <a:stretch/>
        </p:blipFill>
        <p:spPr>
          <a:xfrm>
            <a:off x="5467173" y="1345642"/>
            <a:ext cx="3048067" cy="203707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" t="3007" r="6248" b="4169"/>
          <a:stretch/>
        </p:blipFill>
        <p:spPr>
          <a:xfrm>
            <a:off x="2197534" y="1345642"/>
            <a:ext cx="3052563" cy="20370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0" t="3344" r="5141" b="3832"/>
          <a:stretch/>
        </p:blipFill>
        <p:spPr>
          <a:xfrm>
            <a:off x="8732316" y="1345642"/>
            <a:ext cx="3047141" cy="2037078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857232" y="779976"/>
            <a:ext cx="1733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1BEDE4"/>
                </a:solidFill>
                <a:latin typeface="Segoe UI Light" panose="020B0502040204020203" pitchFamily="34" charset="0"/>
              </a:rPr>
              <a:t>Near (3.43 </a:t>
            </a:r>
            <a:r>
              <a:rPr lang="en-US" sz="2000" b="1" i="1" dirty="0">
                <a:solidFill>
                  <a:srgbClr val="1BEDE4"/>
                </a:solidFill>
                <a:latin typeface="Segoe UI Light" panose="020B0502040204020203" pitchFamily="34" charset="0"/>
              </a:rPr>
              <a:t>m </a:t>
            </a:r>
            <a:r>
              <a:rPr lang="en-US" sz="2000" b="1" dirty="0">
                <a:solidFill>
                  <a:srgbClr val="1BEDE4"/>
                </a:solidFill>
                <a:latin typeface="Segoe UI Light" panose="020B0502040204020203" pitchFamily="34" charset="0"/>
              </a:rPr>
              <a:t>)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18023" y="779976"/>
            <a:ext cx="19463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Middle (4.04 </a:t>
            </a:r>
            <a:r>
              <a:rPr lang="en-US" sz="2000" b="1" i="1">
                <a:solidFill>
                  <a:srgbClr val="1BEDE4"/>
                </a:solidFill>
                <a:latin typeface="Segoe UI Light" panose="020B0502040204020203" pitchFamily="34" charset="0"/>
              </a:rPr>
              <a:t>m </a:t>
            </a:r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493498" y="779976"/>
            <a:ext cx="1524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Far (4.65 </a:t>
            </a:r>
            <a:r>
              <a:rPr lang="en-US" sz="2000" b="1" i="1">
                <a:solidFill>
                  <a:srgbClr val="1BEDE4"/>
                </a:solidFill>
                <a:latin typeface="Segoe UI Light" panose="020B0502040204020203" pitchFamily="34" charset="0"/>
              </a:rPr>
              <a:t>m </a:t>
            </a:r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69682" y="1989057"/>
            <a:ext cx="2027852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400" b="1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defRPr>
            </a:lvl1pPr>
          </a:lstStyle>
          <a:p>
            <a:pPr algn="l"/>
            <a:r>
              <a:rPr lang="en-US" sz="2200" dirty="0"/>
              <a:t>Conventional @ F/8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9682" y="4262143"/>
            <a:ext cx="20659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Angular Focus Stacking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37389" y="167635"/>
            <a:ext cx="2254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3F7A"/>
                </a:solidFill>
                <a:latin typeface="Euclid" panose="02020503060505020303" pitchFamily="18" charset="0"/>
              </a:rPr>
              <a:t>A </a:t>
            </a:r>
            <a:r>
              <a:rPr lang="en-US" sz="2800" b="1">
                <a:solidFill>
                  <a:srgbClr val="FF3F7A"/>
                </a:solidFill>
                <a:latin typeface="Euclid" panose="02020503060505020303" pitchFamily="18" charset="0"/>
              </a:rPr>
              <a:t>closer look</a:t>
            </a:r>
            <a:endParaRPr lang="en-US" sz="2800" b="1" dirty="0">
              <a:solidFill>
                <a:srgbClr val="FF3F7A"/>
              </a:solidFill>
              <a:latin typeface="Euclid" panose="0202050306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756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FE49D25-79C8-4888-9EB9-19BA059167A3}" vid="{78DBDD59-95E7-469D-B730-1BFC898E9D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593</TotalTime>
  <Words>116</Words>
  <Application>Microsoft Office PowerPoint</Application>
  <PresentationFormat>Widescreen</PresentationFormat>
  <Paragraphs>31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Euclid</vt:lpstr>
      <vt:lpstr>Segoe UI Light</vt:lpstr>
      <vt:lpstr>Segoe UI 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Indranil Sinharoy</dc:creator>
  <cp:lastModifiedBy>Indranil Sinharoy</cp:lastModifiedBy>
  <cp:revision>42</cp:revision>
  <dcterms:created xsi:type="dcterms:W3CDTF">2016-11-16T03:12:58Z</dcterms:created>
  <dcterms:modified xsi:type="dcterms:W3CDTF">2016-11-17T07:59:37Z</dcterms:modified>
</cp:coreProperties>
</file>

<file path=docProps/thumbnail.jpeg>
</file>